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6" r:id="rId3"/>
    <p:sldId id="258" r:id="rId4"/>
    <p:sldId id="265" r:id="rId5"/>
    <p:sldId id="264" r:id="rId6"/>
    <p:sldId id="263" r:id="rId7"/>
    <p:sldId id="262" r:id="rId8"/>
    <p:sldId id="267" r:id="rId9"/>
    <p:sldId id="268" r:id="rId10"/>
    <p:sldId id="269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8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E09B0-5E69-442C-982D-3B64F28E9C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8C26E3-D2C3-415F-ADDC-F919995C42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1D098-0BD8-490C-BFF8-A0F4ED1A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3BDA-0E22-4601-A36E-2F08C8FC14CE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71D4D-F376-46B1-8B67-03B22784C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C1487-A3DB-43DF-B6C4-283DB67AC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8EA81-B01F-402E-92F2-9690F07BBC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617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8D006-6305-482D-B83E-700109673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565151-577A-4EBC-AC4D-E7FC59E87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FFD1B-04E3-4563-9A40-B4979967A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3BDA-0E22-4601-A36E-2F08C8FC14CE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C6682-ECA7-437B-872D-CD0DD21A4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5B05A-54C9-4D8A-B2CE-C318A15C5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8EA81-B01F-402E-92F2-9690F07BBC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022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E5CDB-6AD5-41B7-8C54-5857EBE3F0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FB1C89-A058-433A-B6F9-0B4E8DEAB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6045B-183B-4D10-BDAE-56395B518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3BDA-0E22-4601-A36E-2F08C8FC14CE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40143-BB24-4A8D-939E-DC3F0DE60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F8C48-1904-4161-AE85-7809978E2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8EA81-B01F-402E-92F2-9690F07BBC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8368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E8E19-A77A-4F0A-9F06-50AF4A0D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54733-94AD-4A98-B48C-38C3C04F5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59F7B-BA36-4E6A-BC6A-2C9E514F3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3BDA-0E22-4601-A36E-2F08C8FC14CE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EAA0C-4854-421D-9341-914558D35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1A241-D77C-4AAE-B06E-04BE4D875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8EA81-B01F-402E-92F2-9690F07BBC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0260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D750-4E3B-4F1A-B72E-273DA5BC3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00547-686D-4DF5-B68B-D3F1C2D0E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B7DEB-9F20-4A12-A711-C16D9C8DD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3BDA-0E22-4601-A36E-2F08C8FC14CE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3DB5C-3819-409A-9D3C-33BF4B844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6D693-E465-410B-9FA5-B7A2CC40F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8EA81-B01F-402E-92F2-9690F07BBC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4418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3665-7206-4CF7-8F92-A1426CB13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5B764-1EB3-4330-AD64-A343FA6D25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4CDE16-EDEC-44CF-BA38-EF4AF7084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B8079-2EA9-4663-9586-48233CE69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3BDA-0E22-4601-A36E-2F08C8FC14CE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2B7CF1-42A1-493B-9FAD-3430D9AB4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80139-D33C-4EB5-957B-F94810643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8EA81-B01F-402E-92F2-9690F07BBC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030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09C35-BEB5-47D9-A6C4-25F821C9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3F8AB-0E6E-4673-AA75-E3F45576B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72BBC-94A9-4D90-8386-7B6468764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9C4D8F-A2F1-406D-8F35-2AC9C9229D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F758C5-5ACE-4131-B75D-E24AB1C867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F74B6-FDF7-4C94-A2DE-E3A97B801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3BDA-0E22-4601-A36E-2F08C8FC14CE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761A7D-7915-448B-B231-4745093B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E35BAC-B24A-44A7-90BA-8DD26B645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8EA81-B01F-402E-92F2-9690F07BBC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115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19BD7-8CBE-48FC-B875-B0D0B3C46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FAA223-E275-4918-B672-FE8619E6A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3BDA-0E22-4601-A36E-2F08C8FC14CE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E2B18-3302-41E5-B295-C0607721F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E0577-CE0C-4D49-8E90-9AD43F2E3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8EA81-B01F-402E-92F2-9690F07BBC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00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562B2A-260D-4ADC-964F-FE6B6AD25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3BDA-0E22-4601-A36E-2F08C8FC14CE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5CD738-2337-4924-ADF0-92F4A41E6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F7922-3670-4169-B3A8-61771423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8EA81-B01F-402E-92F2-9690F07BBC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0774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9F87-0A81-42B5-B46B-58685B8C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AAEAC-BF0E-41B9-810A-2C6465E47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40E603-3C97-403F-B8D8-9A8E8B6DE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650A5-1A3A-41D8-B6B1-167E91B11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3BDA-0E22-4601-A36E-2F08C8FC14CE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F15B93-B834-46FA-B34F-DD6A77B6F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E6028-0F36-49F6-BC91-130812524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8EA81-B01F-402E-92F2-9690F07BBC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831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8C6F9-F34D-437D-998F-6E6E5E837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9267F0-CAE7-4CB8-AD07-A46B14FCB0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1D7E75-30D9-4265-8C11-6CC1C3BA1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C5EB0-BD21-4E1A-9676-153B5788A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3BDA-0E22-4601-A36E-2F08C8FC14CE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712216-A3CD-4F0D-ADBD-0188CAAFE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25384-3E14-41FD-AB6F-0160D841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8EA81-B01F-402E-92F2-9690F07BBC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3770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A9843-A412-4E99-9798-DB28BAD0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AD718-DFFD-4A19-89BB-E39885634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8CC15-62A7-43E9-A56B-C18D6D5AF2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73BDA-0E22-4601-A36E-2F08C8FC14CE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A6641-749D-46DC-BB1C-6384E0739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68F57-B609-4570-A4F2-013D5739D7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8EA81-B01F-402E-92F2-9690F07BBC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0310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0418C2-D0B6-478A-AA4A-7DC72EC721ED}"/>
              </a:ext>
            </a:extLst>
          </p:cNvPr>
          <p:cNvSpPr txBox="1"/>
          <p:nvPr/>
        </p:nvSpPr>
        <p:spPr>
          <a:xfrm>
            <a:off x="2005445" y="2026227"/>
            <a:ext cx="69877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/>
              <a:t>   TO BE FORMS-</a:t>
            </a:r>
            <a:r>
              <a:rPr lang="en-IN" sz="4800" dirty="0" err="1"/>
              <a:t>AM,IS,ARE</a:t>
            </a:r>
            <a:r>
              <a:rPr lang="en-IN" sz="4800" dirty="0"/>
              <a:t> </a:t>
            </a:r>
          </a:p>
          <a:p>
            <a:r>
              <a:rPr lang="en-IN" sz="4800" dirty="0"/>
              <a:t>             Negative Form</a:t>
            </a:r>
          </a:p>
        </p:txBody>
      </p:sp>
    </p:spTree>
    <p:extLst>
      <p:ext uri="{BB962C8B-B14F-4D97-AF65-F5344CB8AC3E}">
        <p14:creationId xmlns:p14="http://schemas.microsoft.com/office/powerpoint/2010/main" val="87250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A978F-6E6A-4D01-9C16-BD511ED7B2B6}"/>
              </a:ext>
            </a:extLst>
          </p:cNvPr>
          <p:cNvSpPr txBox="1"/>
          <p:nvPr/>
        </p:nvSpPr>
        <p:spPr>
          <a:xfrm>
            <a:off x="1901536" y="550718"/>
            <a:ext cx="71758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 err="1"/>
              <a:t>AM,IS,ARE</a:t>
            </a:r>
            <a:r>
              <a:rPr lang="en-IN" sz="4800" dirty="0"/>
              <a:t>-NEGATIVE 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8073D7-61AC-4825-BDA2-569BF6722832}"/>
              </a:ext>
            </a:extLst>
          </p:cNvPr>
          <p:cNvSpPr txBox="1"/>
          <p:nvPr/>
        </p:nvSpPr>
        <p:spPr>
          <a:xfrm>
            <a:off x="966355" y="2109355"/>
            <a:ext cx="11409218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Review</a:t>
            </a:r>
          </a:p>
          <a:p>
            <a:endParaRPr lang="en-US" sz="2000" dirty="0"/>
          </a:p>
          <a:p>
            <a:r>
              <a:rPr lang="en-US" sz="2000" dirty="0"/>
              <a:t>He is educated.                          The doctor is experienced.                       I am from Hyderabad.</a:t>
            </a:r>
          </a:p>
          <a:p>
            <a:r>
              <a:rPr lang="en-US" sz="2000" dirty="0"/>
              <a:t>He is not educated.                   The doctor is not experienced.                I am not from Hyderabad.</a:t>
            </a:r>
          </a:p>
          <a:p>
            <a:endParaRPr lang="en-US" sz="2000" dirty="0"/>
          </a:p>
          <a:p>
            <a:r>
              <a:rPr lang="en-US" sz="2000" dirty="0"/>
              <a:t>She is tall.                                    The mangoes are ripe.                             The traffic is heavy.</a:t>
            </a:r>
          </a:p>
          <a:p>
            <a:r>
              <a:rPr lang="en-US" sz="2000" dirty="0"/>
              <a:t>She is not tall.                             The mangoes are not ripe.                      The traffic is not heavy.</a:t>
            </a:r>
          </a:p>
          <a:p>
            <a:endParaRPr lang="en-US" sz="2000" dirty="0"/>
          </a:p>
          <a:p>
            <a:r>
              <a:rPr lang="en-US" sz="2000" dirty="0"/>
              <a:t>The food is tasty.                        The students are regular.                         She is very talkative.</a:t>
            </a:r>
          </a:p>
          <a:p>
            <a:r>
              <a:rPr lang="en-US" sz="2000" dirty="0"/>
              <a:t>The food is not tasty.                The students are not regular.                  She is not very talkative.</a:t>
            </a:r>
          </a:p>
          <a:p>
            <a:endParaRPr lang="en-US" sz="2000" dirty="0"/>
          </a:p>
          <a:p>
            <a:r>
              <a:rPr lang="en-US" sz="2000" dirty="0"/>
              <a:t>The books are available.            The medicine is effective.                      We are very close friends.</a:t>
            </a:r>
          </a:p>
          <a:p>
            <a:r>
              <a:rPr lang="en-US" sz="2000" dirty="0"/>
              <a:t>The books are not available.     The medicine is not effective.               We are not very close friends.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625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279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0D0D7B-82E4-478C-B245-45016018D3B4}"/>
              </a:ext>
            </a:extLst>
          </p:cNvPr>
          <p:cNvSpPr txBox="1"/>
          <p:nvPr/>
        </p:nvSpPr>
        <p:spPr>
          <a:xfrm>
            <a:off x="2732808" y="114300"/>
            <a:ext cx="68268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TO BE FORMS-</a:t>
            </a:r>
            <a:r>
              <a:rPr lang="en-IN" sz="4400" dirty="0" err="1"/>
              <a:t>AM,IS,ARE</a:t>
            </a:r>
            <a:r>
              <a:rPr lang="en-IN" sz="4400" dirty="0"/>
              <a:t> </a:t>
            </a:r>
          </a:p>
          <a:p>
            <a:r>
              <a:rPr lang="en-IN" sz="4400" dirty="0"/>
              <a:t>               A  Quick  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89FB8-AC45-46A2-A530-678571651E97}"/>
              </a:ext>
            </a:extLst>
          </p:cNvPr>
          <p:cNvSpPr txBox="1"/>
          <p:nvPr/>
        </p:nvSpPr>
        <p:spPr>
          <a:xfrm>
            <a:off x="2982190" y="2551837"/>
            <a:ext cx="59539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I am      or     I’m</a:t>
            </a:r>
          </a:p>
          <a:p>
            <a:r>
              <a:rPr lang="en-IN" sz="3200" dirty="0"/>
              <a:t>He is     or    He’s</a:t>
            </a:r>
          </a:p>
          <a:p>
            <a:r>
              <a:rPr lang="en-IN" sz="3200" dirty="0"/>
              <a:t>She is    or   She’s</a:t>
            </a:r>
          </a:p>
          <a:p>
            <a:r>
              <a:rPr lang="en-IN" sz="3200" dirty="0"/>
              <a:t>You are  or  You’re</a:t>
            </a:r>
          </a:p>
          <a:p>
            <a:r>
              <a:rPr lang="en-IN" sz="3200" dirty="0"/>
              <a:t>We are   or  We’re</a:t>
            </a:r>
          </a:p>
          <a:p>
            <a:r>
              <a:rPr lang="en-IN" sz="3200" dirty="0"/>
              <a:t>They are  or  They’re</a:t>
            </a:r>
          </a:p>
        </p:txBody>
      </p:sp>
    </p:spTree>
    <p:extLst>
      <p:ext uri="{BB962C8B-B14F-4D97-AF65-F5344CB8AC3E}">
        <p14:creationId xmlns:p14="http://schemas.microsoft.com/office/powerpoint/2010/main" val="3270475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A978F-6E6A-4D01-9C16-BD511ED7B2B6}"/>
              </a:ext>
            </a:extLst>
          </p:cNvPr>
          <p:cNvSpPr txBox="1"/>
          <p:nvPr/>
        </p:nvSpPr>
        <p:spPr>
          <a:xfrm>
            <a:off x="1901536" y="550718"/>
            <a:ext cx="71758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 err="1"/>
              <a:t>AM,IS,ARE</a:t>
            </a:r>
            <a:r>
              <a:rPr lang="en-IN" sz="4800" dirty="0"/>
              <a:t>-NEGATIVE FORM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AF55E8-D87C-4774-8F6A-B42B901D0AA3}"/>
              </a:ext>
            </a:extLst>
          </p:cNvPr>
          <p:cNvSpPr txBox="1"/>
          <p:nvPr/>
        </p:nvSpPr>
        <p:spPr>
          <a:xfrm>
            <a:off x="1091045" y="1932709"/>
            <a:ext cx="7658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 am not          In short   I’m not</a:t>
            </a:r>
          </a:p>
          <a:p>
            <a:r>
              <a:rPr lang="en-US" sz="2800" dirty="0"/>
              <a:t>He is not         In short  </a:t>
            </a:r>
            <a:r>
              <a:rPr lang="en-US" sz="2800" dirty="0" err="1"/>
              <a:t>He’not</a:t>
            </a:r>
            <a:r>
              <a:rPr lang="en-US" sz="2800" dirty="0"/>
              <a:t> or He isn’t</a:t>
            </a:r>
          </a:p>
          <a:p>
            <a:r>
              <a:rPr lang="en-US" sz="2800" dirty="0"/>
              <a:t>She is not       In short  She’s not or She isn’t</a:t>
            </a:r>
          </a:p>
          <a:p>
            <a:r>
              <a:rPr lang="en-US" sz="2800" dirty="0"/>
              <a:t>You are not    In short  You’re not or You aren’t</a:t>
            </a:r>
          </a:p>
          <a:p>
            <a:r>
              <a:rPr lang="en-US" sz="2800" dirty="0"/>
              <a:t>We are not     In short  We’re not or We aren’t</a:t>
            </a:r>
          </a:p>
          <a:p>
            <a:r>
              <a:rPr lang="en-US" sz="2800" dirty="0"/>
              <a:t>They are not   In short They’re not or They aren’t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554948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A978F-6E6A-4D01-9C16-BD511ED7B2B6}"/>
              </a:ext>
            </a:extLst>
          </p:cNvPr>
          <p:cNvSpPr txBox="1"/>
          <p:nvPr/>
        </p:nvSpPr>
        <p:spPr>
          <a:xfrm>
            <a:off x="1901536" y="550718"/>
            <a:ext cx="71758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 err="1"/>
              <a:t>AM,IS,ARE</a:t>
            </a:r>
            <a:r>
              <a:rPr lang="en-IN" sz="4800" dirty="0"/>
              <a:t>-NEGATIVE FORM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B3CB66-1649-4AE8-9853-6506E9F64829}"/>
              </a:ext>
            </a:extLst>
          </p:cNvPr>
          <p:cNvSpPr txBox="1"/>
          <p:nvPr/>
        </p:nvSpPr>
        <p:spPr>
          <a:xfrm>
            <a:off x="758250" y="2162574"/>
            <a:ext cx="278569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 </a:t>
            </a:r>
            <a:r>
              <a:rPr lang="en-US" sz="2400" dirty="0">
                <a:solidFill>
                  <a:srgbClr val="FF0000"/>
                </a:solidFill>
              </a:rPr>
              <a:t>am</a:t>
            </a:r>
            <a:r>
              <a:rPr lang="en-US" sz="2400" dirty="0"/>
              <a:t> a teacher.</a:t>
            </a:r>
          </a:p>
          <a:p>
            <a:r>
              <a:rPr lang="en-US" sz="2400" dirty="0"/>
              <a:t>I </a:t>
            </a:r>
            <a:r>
              <a:rPr lang="en-US" sz="2400" dirty="0">
                <a:solidFill>
                  <a:srgbClr val="FF0000"/>
                </a:solidFill>
              </a:rPr>
              <a:t>am not </a:t>
            </a:r>
            <a:r>
              <a:rPr lang="en-US" sz="2400" dirty="0"/>
              <a:t>a doctor.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She </a:t>
            </a:r>
            <a:r>
              <a:rPr lang="en-US" sz="2400" dirty="0">
                <a:solidFill>
                  <a:srgbClr val="FF0000"/>
                </a:solidFill>
              </a:rPr>
              <a:t>is  </a:t>
            </a:r>
            <a:r>
              <a:rPr lang="en-US" sz="2400" dirty="0"/>
              <a:t>a student.</a:t>
            </a:r>
          </a:p>
          <a:p>
            <a:r>
              <a:rPr lang="en-US" sz="2400" dirty="0"/>
              <a:t>She </a:t>
            </a:r>
            <a:r>
              <a:rPr lang="en-US" sz="2400" dirty="0">
                <a:solidFill>
                  <a:srgbClr val="FF0000"/>
                </a:solidFill>
              </a:rPr>
              <a:t>is not </a:t>
            </a:r>
            <a:r>
              <a:rPr lang="en-US" sz="2400" dirty="0"/>
              <a:t>employed.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He </a:t>
            </a:r>
            <a:r>
              <a:rPr lang="en-US" sz="2400" dirty="0">
                <a:solidFill>
                  <a:srgbClr val="FF0000"/>
                </a:solidFill>
              </a:rPr>
              <a:t>is</a:t>
            </a:r>
            <a:r>
              <a:rPr lang="en-US" sz="2400" dirty="0"/>
              <a:t> single.</a:t>
            </a:r>
          </a:p>
          <a:p>
            <a:r>
              <a:rPr lang="en-US" sz="2400" dirty="0"/>
              <a:t>He </a:t>
            </a:r>
            <a:r>
              <a:rPr lang="en-US" sz="2400" dirty="0">
                <a:solidFill>
                  <a:srgbClr val="FF0000"/>
                </a:solidFill>
              </a:rPr>
              <a:t>is not </a:t>
            </a:r>
            <a:r>
              <a:rPr lang="en-US" sz="2400" dirty="0"/>
              <a:t>married.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73282-040C-4393-B646-5D613899E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080" y="1984664"/>
            <a:ext cx="1750002" cy="1610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AF5CAA-7A03-4B08-B502-DE613CB8F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727" y="2536648"/>
            <a:ext cx="1562285" cy="2836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4904D4-97C7-4864-A7EE-19B4CC2C5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529" y="4660184"/>
            <a:ext cx="1936867" cy="142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44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A978F-6E6A-4D01-9C16-BD511ED7B2B6}"/>
              </a:ext>
            </a:extLst>
          </p:cNvPr>
          <p:cNvSpPr txBox="1"/>
          <p:nvPr/>
        </p:nvSpPr>
        <p:spPr>
          <a:xfrm>
            <a:off x="1901536" y="550718"/>
            <a:ext cx="71758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 err="1"/>
              <a:t>AM,IS,ARE</a:t>
            </a:r>
            <a:r>
              <a:rPr lang="en-IN" sz="4800" dirty="0"/>
              <a:t>-NEGATIVE FORM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B07E2-483E-468B-BA87-E426A0D42153}"/>
              </a:ext>
            </a:extLst>
          </p:cNvPr>
          <p:cNvSpPr txBox="1"/>
          <p:nvPr/>
        </p:nvSpPr>
        <p:spPr>
          <a:xfrm>
            <a:off x="613064" y="2015836"/>
            <a:ext cx="323133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weather </a:t>
            </a:r>
            <a:r>
              <a:rPr lang="en-US" sz="2400" dirty="0">
                <a:solidFill>
                  <a:srgbClr val="FF0000"/>
                </a:solidFill>
              </a:rPr>
              <a:t>is</a:t>
            </a:r>
            <a:r>
              <a:rPr lang="en-US" sz="2400" dirty="0"/>
              <a:t> cold.</a:t>
            </a:r>
          </a:p>
          <a:p>
            <a:r>
              <a:rPr lang="en-US" sz="2400" dirty="0"/>
              <a:t>It </a:t>
            </a:r>
            <a:r>
              <a:rPr lang="en-US" sz="2400" dirty="0">
                <a:solidFill>
                  <a:srgbClr val="FF0000"/>
                </a:solidFill>
              </a:rPr>
              <a:t>is not </a:t>
            </a:r>
            <a:r>
              <a:rPr lang="en-US" sz="2400" dirty="0"/>
              <a:t>hot.</a:t>
            </a:r>
          </a:p>
          <a:p>
            <a:endParaRPr lang="en-US" sz="2400" dirty="0"/>
          </a:p>
          <a:p>
            <a:r>
              <a:rPr lang="en-US" sz="2400" dirty="0"/>
              <a:t>The children </a:t>
            </a:r>
            <a:r>
              <a:rPr lang="en-US" sz="2400" dirty="0">
                <a:solidFill>
                  <a:srgbClr val="FF0000"/>
                </a:solidFill>
              </a:rPr>
              <a:t>are</a:t>
            </a:r>
            <a:r>
              <a:rPr lang="en-US" sz="2400" dirty="0"/>
              <a:t> happy.</a:t>
            </a:r>
          </a:p>
          <a:p>
            <a:r>
              <a:rPr lang="en-US" sz="2400" dirty="0"/>
              <a:t>They </a:t>
            </a:r>
            <a:r>
              <a:rPr lang="en-US" sz="2400" dirty="0">
                <a:solidFill>
                  <a:srgbClr val="FF0000"/>
                </a:solidFill>
              </a:rPr>
              <a:t>are not </a:t>
            </a:r>
            <a:r>
              <a:rPr lang="en-US" sz="2400" dirty="0"/>
              <a:t>sad.</a:t>
            </a:r>
          </a:p>
          <a:p>
            <a:endParaRPr lang="en-US" sz="2400" dirty="0"/>
          </a:p>
          <a:p>
            <a:r>
              <a:rPr lang="en-US" sz="2400" dirty="0"/>
              <a:t>She </a:t>
            </a:r>
            <a:r>
              <a:rPr lang="en-US" sz="2400" dirty="0">
                <a:solidFill>
                  <a:srgbClr val="FF0000"/>
                </a:solidFill>
              </a:rPr>
              <a:t>is</a:t>
            </a:r>
            <a:r>
              <a:rPr lang="en-US" sz="2400" dirty="0"/>
              <a:t> tall.</a:t>
            </a:r>
          </a:p>
          <a:p>
            <a:r>
              <a:rPr lang="en-US" sz="2400" dirty="0"/>
              <a:t>She </a:t>
            </a:r>
            <a:r>
              <a:rPr lang="en-US" sz="2400" dirty="0">
                <a:solidFill>
                  <a:srgbClr val="FF0000"/>
                </a:solidFill>
              </a:rPr>
              <a:t>is not </a:t>
            </a:r>
            <a:r>
              <a:rPr lang="en-US" sz="2400" dirty="0"/>
              <a:t>short.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movie </a:t>
            </a:r>
            <a:r>
              <a:rPr lang="en-US" sz="2400" dirty="0">
                <a:solidFill>
                  <a:srgbClr val="FF0000"/>
                </a:solidFill>
              </a:rPr>
              <a:t>is</a:t>
            </a:r>
            <a:r>
              <a:rPr lang="en-US" sz="2400" dirty="0"/>
              <a:t> interesting.</a:t>
            </a:r>
          </a:p>
          <a:p>
            <a:r>
              <a:rPr lang="en-US" sz="2400" dirty="0"/>
              <a:t>It </a:t>
            </a:r>
            <a:r>
              <a:rPr lang="en-US" sz="2400" dirty="0">
                <a:solidFill>
                  <a:srgbClr val="FF0000"/>
                </a:solidFill>
              </a:rPr>
              <a:t>is not </a:t>
            </a:r>
            <a:r>
              <a:rPr lang="en-US" sz="2400" dirty="0"/>
              <a:t>boring.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316F9-C66B-4571-80AF-15728435E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182" y="2015836"/>
            <a:ext cx="1731820" cy="1589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ACBC0E-9F03-44FA-A09C-1660B0DA3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744" y="2810741"/>
            <a:ext cx="1963883" cy="1371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ED5FA4-9F30-4C95-AB2E-1D07BF7EE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348" y="2556164"/>
            <a:ext cx="1699867" cy="3252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EDEFD2-8BC6-4F9D-A676-A10697C6B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4988" y="5321442"/>
            <a:ext cx="2143125" cy="13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13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A978F-6E6A-4D01-9C16-BD511ED7B2B6}"/>
              </a:ext>
            </a:extLst>
          </p:cNvPr>
          <p:cNvSpPr txBox="1"/>
          <p:nvPr/>
        </p:nvSpPr>
        <p:spPr>
          <a:xfrm>
            <a:off x="1901536" y="550718"/>
            <a:ext cx="71758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 err="1"/>
              <a:t>AM,IS,ARE</a:t>
            </a:r>
            <a:r>
              <a:rPr lang="en-IN" sz="4800" dirty="0"/>
              <a:t>-NEGATIVE FORM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039BD-00FB-4A13-9C6D-0D5A319852D7}"/>
              </a:ext>
            </a:extLst>
          </p:cNvPr>
          <p:cNvSpPr txBox="1"/>
          <p:nvPr/>
        </p:nvSpPr>
        <p:spPr>
          <a:xfrm>
            <a:off x="768927" y="2088573"/>
            <a:ext cx="382848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</a:t>
            </a:r>
            <a:r>
              <a:rPr lang="en-US" sz="2400" dirty="0">
                <a:solidFill>
                  <a:srgbClr val="FF0000"/>
                </a:solidFill>
              </a:rPr>
              <a:t>are</a:t>
            </a:r>
            <a:r>
              <a:rPr lang="en-US" sz="2400" dirty="0"/>
              <a:t> in the playground.</a:t>
            </a:r>
          </a:p>
          <a:p>
            <a:r>
              <a:rPr lang="en-US" sz="2400" dirty="0"/>
              <a:t>We </a:t>
            </a:r>
            <a:r>
              <a:rPr lang="en-US" sz="2400" dirty="0">
                <a:solidFill>
                  <a:srgbClr val="FF0000"/>
                </a:solidFill>
              </a:rPr>
              <a:t>are not </a:t>
            </a:r>
            <a:r>
              <a:rPr lang="en-US" sz="2400" dirty="0"/>
              <a:t>at home.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 </a:t>
            </a:r>
            <a:r>
              <a:rPr lang="en-US" sz="2400" dirty="0">
                <a:solidFill>
                  <a:srgbClr val="FF0000"/>
                </a:solidFill>
              </a:rPr>
              <a:t>am</a:t>
            </a:r>
            <a:r>
              <a:rPr lang="en-US" sz="2400" dirty="0"/>
              <a:t> interested in football.</a:t>
            </a:r>
          </a:p>
          <a:p>
            <a:r>
              <a:rPr lang="en-US" sz="2400" dirty="0"/>
              <a:t>I </a:t>
            </a:r>
            <a:r>
              <a:rPr lang="en-US" sz="2400" dirty="0">
                <a:solidFill>
                  <a:srgbClr val="FF0000"/>
                </a:solidFill>
              </a:rPr>
              <a:t>am not </a:t>
            </a:r>
            <a:r>
              <a:rPr lang="en-US" sz="2400" dirty="0"/>
              <a:t>interested in cricket.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They </a:t>
            </a:r>
            <a:r>
              <a:rPr lang="en-US" sz="2400" dirty="0">
                <a:solidFill>
                  <a:srgbClr val="FF0000"/>
                </a:solidFill>
              </a:rPr>
              <a:t>are</a:t>
            </a:r>
            <a:r>
              <a:rPr lang="en-US" sz="2400" dirty="0"/>
              <a:t> graduates.</a:t>
            </a:r>
          </a:p>
          <a:p>
            <a:r>
              <a:rPr lang="en-US" sz="2400" dirty="0"/>
              <a:t>They </a:t>
            </a:r>
            <a:r>
              <a:rPr lang="en-US" sz="2400" dirty="0">
                <a:solidFill>
                  <a:srgbClr val="FF0000"/>
                </a:solidFill>
              </a:rPr>
              <a:t>are not </a:t>
            </a:r>
            <a:r>
              <a:rPr lang="en-US" sz="2400" dirty="0"/>
              <a:t>post-graduates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B62BB-6C04-4C9C-BA7B-F077415E0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664" y="1880754"/>
            <a:ext cx="2035752" cy="133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E78A9-2A8F-4E62-B1DA-B00D33A17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174" y="2405495"/>
            <a:ext cx="1239116" cy="2047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CEBFE2-1C0C-4D32-98B7-997C5B215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409" y="4749079"/>
            <a:ext cx="1870364" cy="176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44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A978F-6E6A-4D01-9C16-BD511ED7B2B6}"/>
              </a:ext>
            </a:extLst>
          </p:cNvPr>
          <p:cNvSpPr txBox="1"/>
          <p:nvPr/>
        </p:nvSpPr>
        <p:spPr>
          <a:xfrm>
            <a:off x="1901536" y="550718"/>
            <a:ext cx="71758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 err="1"/>
              <a:t>AM,IS,ARE</a:t>
            </a:r>
            <a:r>
              <a:rPr lang="en-IN" sz="4800" dirty="0"/>
              <a:t>-NEGATIVE FORM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0E7006-1510-4D56-8AE4-041B23664FC3}"/>
              </a:ext>
            </a:extLst>
          </p:cNvPr>
          <p:cNvSpPr txBox="1"/>
          <p:nvPr/>
        </p:nvSpPr>
        <p:spPr>
          <a:xfrm>
            <a:off x="727364" y="2254827"/>
            <a:ext cx="263379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</a:t>
            </a:r>
            <a:r>
              <a:rPr lang="en-US" sz="2400" dirty="0">
                <a:solidFill>
                  <a:srgbClr val="FF0000"/>
                </a:solidFill>
              </a:rPr>
              <a:t>is</a:t>
            </a:r>
            <a:r>
              <a:rPr lang="en-US" sz="2400" dirty="0"/>
              <a:t> an orange.</a:t>
            </a:r>
          </a:p>
          <a:p>
            <a:r>
              <a:rPr lang="en-US" sz="2400" dirty="0"/>
              <a:t>It </a:t>
            </a:r>
            <a:r>
              <a:rPr lang="en-US" sz="2400" dirty="0">
                <a:solidFill>
                  <a:srgbClr val="FF0000"/>
                </a:solidFill>
              </a:rPr>
              <a:t>is not </a:t>
            </a:r>
            <a:r>
              <a:rPr lang="en-US" sz="2400" dirty="0"/>
              <a:t>a mango.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man </a:t>
            </a:r>
            <a:r>
              <a:rPr lang="en-US" sz="2400" dirty="0">
                <a:solidFill>
                  <a:srgbClr val="FF0000"/>
                </a:solidFill>
              </a:rPr>
              <a:t>is</a:t>
            </a:r>
            <a:r>
              <a:rPr lang="en-US" sz="2400" dirty="0"/>
              <a:t> young.</a:t>
            </a:r>
          </a:p>
          <a:p>
            <a:r>
              <a:rPr lang="en-US" sz="2400" dirty="0"/>
              <a:t>He </a:t>
            </a:r>
            <a:r>
              <a:rPr lang="en-US" sz="2400" dirty="0">
                <a:solidFill>
                  <a:srgbClr val="FF0000"/>
                </a:solidFill>
              </a:rPr>
              <a:t>is not </a:t>
            </a:r>
            <a:r>
              <a:rPr lang="en-US" sz="2400" dirty="0"/>
              <a:t>old.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luggage </a:t>
            </a:r>
            <a:r>
              <a:rPr lang="en-US" sz="2400" dirty="0">
                <a:solidFill>
                  <a:srgbClr val="FF0000"/>
                </a:solidFill>
              </a:rPr>
              <a:t>is</a:t>
            </a:r>
            <a:r>
              <a:rPr lang="en-US" sz="2400" dirty="0"/>
              <a:t> light.</a:t>
            </a:r>
          </a:p>
          <a:p>
            <a:r>
              <a:rPr lang="en-US" sz="2400" dirty="0"/>
              <a:t>It </a:t>
            </a:r>
            <a:r>
              <a:rPr lang="en-US" sz="2400" dirty="0">
                <a:solidFill>
                  <a:srgbClr val="FF0000"/>
                </a:solidFill>
              </a:rPr>
              <a:t>is not </a:t>
            </a:r>
            <a:r>
              <a:rPr lang="en-US" sz="2400" dirty="0"/>
              <a:t>heavy.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05D06F-4ADC-4B76-AFAA-0492A6EDB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837" y="3075709"/>
            <a:ext cx="1658003" cy="1674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86D466-4352-47ED-8D02-BAAA815E0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209" y="4572000"/>
            <a:ext cx="2481423" cy="1880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AA5FA8-F669-4DD5-ABAE-D9BEF6A23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095" y="2135330"/>
            <a:ext cx="1937905" cy="188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99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A978F-6E6A-4D01-9C16-BD511ED7B2B6}"/>
              </a:ext>
            </a:extLst>
          </p:cNvPr>
          <p:cNvSpPr txBox="1"/>
          <p:nvPr/>
        </p:nvSpPr>
        <p:spPr>
          <a:xfrm>
            <a:off x="1901536" y="550718"/>
            <a:ext cx="71758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 err="1"/>
              <a:t>AM,IS,ARE</a:t>
            </a:r>
            <a:r>
              <a:rPr lang="en-IN" sz="4800" dirty="0"/>
              <a:t>-NEGATIVE FORM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77D83-E9FE-40D7-813D-6DF199783BA6}"/>
              </a:ext>
            </a:extLst>
          </p:cNvPr>
          <p:cNvSpPr txBox="1"/>
          <p:nvPr/>
        </p:nvSpPr>
        <p:spPr>
          <a:xfrm>
            <a:off x="748145" y="2098964"/>
            <a:ext cx="505093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food </a:t>
            </a:r>
            <a:r>
              <a:rPr lang="en-US" sz="2800" dirty="0">
                <a:solidFill>
                  <a:srgbClr val="FF0000"/>
                </a:solidFill>
              </a:rPr>
              <a:t>is</a:t>
            </a:r>
            <a:r>
              <a:rPr lang="en-US" sz="2800" dirty="0"/>
              <a:t> mild.</a:t>
            </a:r>
          </a:p>
          <a:p>
            <a:r>
              <a:rPr lang="en-US" sz="2800" dirty="0"/>
              <a:t>It </a:t>
            </a:r>
            <a:r>
              <a:rPr lang="en-US" sz="2800" dirty="0">
                <a:solidFill>
                  <a:srgbClr val="FF0000"/>
                </a:solidFill>
              </a:rPr>
              <a:t>is not </a:t>
            </a:r>
            <a:r>
              <a:rPr lang="en-US" sz="2800" dirty="0"/>
              <a:t>spicy.</a:t>
            </a:r>
          </a:p>
          <a:p>
            <a:endParaRPr lang="en-US" sz="2800" dirty="0"/>
          </a:p>
          <a:p>
            <a:r>
              <a:rPr lang="en-US" sz="2800" dirty="0"/>
              <a:t>My college </a:t>
            </a:r>
            <a:r>
              <a:rPr lang="en-US" sz="2800" dirty="0">
                <a:solidFill>
                  <a:srgbClr val="FF0000"/>
                </a:solidFill>
              </a:rPr>
              <a:t>is</a:t>
            </a:r>
            <a:r>
              <a:rPr lang="en-US" sz="2800" dirty="0"/>
              <a:t> close to my house..</a:t>
            </a:r>
          </a:p>
          <a:p>
            <a:r>
              <a:rPr lang="en-US" sz="2800" dirty="0"/>
              <a:t>It </a:t>
            </a:r>
            <a:r>
              <a:rPr lang="en-US" sz="2800" dirty="0">
                <a:solidFill>
                  <a:srgbClr val="FF0000"/>
                </a:solidFill>
              </a:rPr>
              <a:t>is not </a:t>
            </a:r>
            <a:r>
              <a:rPr lang="en-US" sz="2800" dirty="0"/>
              <a:t>far away.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The shops </a:t>
            </a:r>
            <a:r>
              <a:rPr lang="en-US" sz="2800" dirty="0">
                <a:solidFill>
                  <a:srgbClr val="FF0000"/>
                </a:solidFill>
              </a:rPr>
              <a:t>are</a:t>
            </a:r>
            <a:r>
              <a:rPr lang="en-US" sz="2800" dirty="0"/>
              <a:t> closed on Sundays.</a:t>
            </a:r>
          </a:p>
          <a:p>
            <a:r>
              <a:rPr lang="en-US" sz="2800" dirty="0"/>
              <a:t>They </a:t>
            </a:r>
            <a:r>
              <a:rPr lang="en-US" sz="2800" dirty="0">
                <a:solidFill>
                  <a:srgbClr val="FF0000"/>
                </a:solidFill>
              </a:rPr>
              <a:t>are not </a:t>
            </a:r>
            <a:r>
              <a:rPr lang="en-US" sz="2800" dirty="0"/>
              <a:t>open on Sundays.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A3B72-8096-40D8-BF9E-6D7953C8E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1" y="1963882"/>
            <a:ext cx="2202873" cy="1756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F29163-74E3-4418-9D65-4F6B8DF9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976" y="3719946"/>
            <a:ext cx="1884218" cy="1756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16EB6D-476C-4690-9949-F106C0A3F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591" y="4914900"/>
            <a:ext cx="1631373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79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A978F-6E6A-4D01-9C16-BD511ED7B2B6}"/>
              </a:ext>
            </a:extLst>
          </p:cNvPr>
          <p:cNvSpPr txBox="1"/>
          <p:nvPr/>
        </p:nvSpPr>
        <p:spPr>
          <a:xfrm>
            <a:off x="1901536" y="550718"/>
            <a:ext cx="71758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 err="1"/>
              <a:t>AM,IS,ARE</a:t>
            </a:r>
            <a:r>
              <a:rPr lang="en-IN" sz="4800" dirty="0"/>
              <a:t>-NEGATIVE FORM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4C0E5-A321-4B5A-A0E3-88D9CCCEFA47}"/>
              </a:ext>
            </a:extLst>
          </p:cNvPr>
          <p:cNvSpPr txBox="1"/>
          <p:nvPr/>
        </p:nvSpPr>
        <p:spPr>
          <a:xfrm>
            <a:off x="602673" y="1381715"/>
            <a:ext cx="505186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 </a:t>
            </a:r>
            <a:r>
              <a:rPr lang="en-US" sz="2800" dirty="0">
                <a:solidFill>
                  <a:srgbClr val="FF0000"/>
                </a:solidFill>
              </a:rPr>
              <a:t>am</a:t>
            </a:r>
            <a:r>
              <a:rPr lang="en-US" sz="2800" dirty="0"/>
              <a:t> learning English now.</a:t>
            </a:r>
          </a:p>
          <a:p>
            <a:r>
              <a:rPr lang="en-US" sz="2800" dirty="0"/>
              <a:t>I </a:t>
            </a:r>
            <a:r>
              <a:rPr lang="en-US" sz="2800" dirty="0">
                <a:solidFill>
                  <a:srgbClr val="FF0000"/>
                </a:solidFill>
              </a:rPr>
              <a:t>am not </a:t>
            </a:r>
            <a:r>
              <a:rPr lang="en-US" sz="2800" dirty="0"/>
              <a:t>listening to music.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Ram </a:t>
            </a:r>
            <a:r>
              <a:rPr lang="en-US" sz="2800" dirty="0">
                <a:solidFill>
                  <a:srgbClr val="FF0000"/>
                </a:solidFill>
              </a:rPr>
              <a:t>is</a:t>
            </a:r>
            <a:r>
              <a:rPr lang="en-US" sz="2800" dirty="0"/>
              <a:t> good at </a:t>
            </a:r>
            <a:r>
              <a:rPr lang="en-US" sz="2800" dirty="0" err="1"/>
              <a:t>Maths</a:t>
            </a:r>
            <a:r>
              <a:rPr lang="en-US" sz="2800" dirty="0"/>
              <a:t>.</a:t>
            </a:r>
          </a:p>
          <a:p>
            <a:r>
              <a:rPr lang="en-US" sz="2800" dirty="0"/>
              <a:t>But he </a:t>
            </a:r>
            <a:r>
              <a:rPr lang="en-US" sz="2800" dirty="0">
                <a:solidFill>
                  <a:srgbClr val="FF0000"/>
                </a:solidFill>
              </a:rPr>
              <a:t>is not </a:t>
            </a:r>
            <a:r>
              <a:rPr lang="en-US" sz="2800" dirty="0"/>
              <a:t>good at Science.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My mother tongue </a:t>
            </a:r>
            <a:r>
              <a:rPr lang="en-US" sz="2800" dirty="0">
                <a:solidFill>
                  <a:srgbClr val="FF0000"/>
                </a:solidFill>
              </a:rPr>
              <a:t>is</a:t>
            </a:r>
            <a:r>
              <a:rPr lang="en-US" sz="2800" dirty="0"/>
              <a:t> Telugu.</a:t>
            </a:r>
          </a:p>
          <a:p>
            <a:r>
              <a:rPr lang="en-US" sz="2800" dirty="0"/>
              <a:t>My mother tongue </a:t>
            </a:r>
            <a:r>
              <a:rPr lang="en-US" sz="2800" dirty="0">
                <a:solidFill>
                  <a:srgbClr val="FF0000"/>
                </a:solidFill>
              </a:rPr>
              <a:t>is not </a:t>
            </a:r>
            <a:r>
              <a:rPr lang="en-US" sz="2800" dirty="0"/>
              <a:t>Hindi.</a:t>
            </a:r>
          </a:p>
          <a:p>
            <a:endParaRPr lang="en-US" sz="2800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FD447-0308-4BAC-8C4C-F9F98C648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56063"/>
            <a:ext cx="2539861" cy="16729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443C13-64E1-4C36-BC7B-DB61230E4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097" y="3636818"/>
            <a:ext cx="2269625" cy="1745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7C16D1-121B-410F-B822-AD15BB89E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77245"/>
            <a:ext cx="2301738" cy="98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13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493</Words>
  <Application>Microsoft Office PowerPoint</Application>
  <PresentationFormat>Widescreen</PresentationFormat>
  <Paragraphs>100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Padmini</dc:creator>
  <cp:lastModifiedBy>Padmini</cp:lastModifiedBy>
  <cp:revision>20</cp:revision>
  <dcterms:created xsi:type="dcterms:W3CDTF">2021-02-05T13:54:00Z</dcterms:created>
  <dcterms:modified xsi:type="dcterms:W3CDTF">2021-02-23T07:06:27Z</dcterms:modified>
</cp:coreProperties>
</file>